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2" r:id="rId2"/>
    <p:sldId id="273" r:id="rId3"/>
    <p:sldId id="274" r:id="rId4"/>
    <p:sldId id="275" r:id="rId5"/>
  </p:sldIdLst>
  <p:sldSz cx="10160000" cy="5715000"/>
  <p:notesSz cx="6808788" cy="99409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0521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81043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215649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620865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026082" algn="l" defTabSz="810433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431298" algn="l" defTabSz="810433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2836515" algn="l" defTabSz="810433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241731" algn="l" defTabSz="810433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467" userDrawn="1">
          <p15:clr>
            <a:srgbClr val="A4A3A4"/>
          </p15:clr>
        </p15:guide>
        <p15:guide id="3" orient="horz" pos="1800" userDrawn="1">
          <p15:clr>
            <a:srgbClr val="A4A3A4"/>
          </p15:clr>
        </p15:guide>
        <p15:guide id="4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33"/>
    <a:srgbClr val="1862AB"/>
    <a:srgbClr val="165A9B"/>
    <a:srgbClr val="1862A8"/>
    <a:srgbClr val="0033CC"/>
    <a:srgbClr val="326ABE"/>
    <a:srgbClr val="3272BE"/>
    <a:srgbClr val="3275BE"/>
    <a:srgbClr val="306AC0"/>
    <a:srgbClr val="2E83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72" autoAdjust="0"/>
    <p:restoredTop sz="56886" autoAdjust="0"/>
  </p:normalViewPr>
  <p:slideViewPr>
    <p:cSldViewPr>
      <p:cViewPr varScale="1">
        <p:scale>
          <a:sx n="155" d="100"/>
          <a:sy n="155" d="100"/>
        </p:scale>
        <p:origin x="780" y="144"/>
      </p:cViewPr>
      <p:guideLst>
        <p:guide orient="horz" pos="2160"/>
        <p:guide pos="3467"/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68" y="66"/>
      </p:cViewPr>
      <p:guideLst>
        <p:guide orient="horz" pos="3110"/>
        <p:guide pos="2142"/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idhuvud_v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917458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7" tIns="45928" rIns="91857" bIns="459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r>
              <a:rPr lang="sv-SE"/>
              <a:t> </a:t>
            </a:r>
            <a:endParaRPr lang="sv-SE" dirty="0"/>
          </a:p>
        </p:txBody>
      </p:sp>
      <p:sp>
        <p:nvSpPr>
          <p:cNvPr id="3075" name="sidhuvud_h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993113" y="1"/>
            <a:ext cx="1815676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7" tIns="45928" rIns="91857" bIns="459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r>
              <a:rPr lang="sv-SE"/>
              <a:t>2024-11-13</a:t>
            </a:r>
            <a:endParaRPr lang="sv-SE" dirty="0"/>
          </a:p>
        </p:txBody>
      </p:sp>
      <p:sp>
        <p:nvSpPr>
          <p:cNvPr id="3076" name="sidfot_v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3879"/>
            <a:ext cx="6052256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7" tIns="45928" rIns="91857" bIns="459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r>
              <a:rPr lang="sv-SE"/>
              <a:t> </a:t>
            </a:r>
            <a:endParaRPr lang="sv-SE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03563" y="9443879"/>
            <a:ext cx="605226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7" tIns="45928" rIns="91857" bIns="459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03F1A724-DC2C-4914-AF46-D803EDFF403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872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" y="750888"/>
            <a:ext cx="6605588" cy="3716337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64" y="4721941"/>
            <a:ext cx="4994687" cy="4473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00" tIns="44653" rIns="90900" bIns="44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054" name="sidfot_v_n"/>
          <p:cNvSpPr>
            <a:spLocks noChangeArrowheads="1"/>
          </p:cNvSpPr>
          <p:nvPr/>
        </p:nvSpPr>
        <p:spPr bwMode="auto">
          <a:xfrm>
            <a:off x="0" y="9443879"/>
            <a:ext cx="5976603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857" tIns="45928" rIns="91857" bIns="45928" anchor="b"/>
          <a:lstStyle/>
          <a:p>
            <a:r>
              <a:rPr lang="sv-SE" sz="1200">
                <a:latin typeface="Times New Roman" charset="0"/>
              </a:rPr>
              <a:t> </a:t>
            </a:r>
            <a:endParaRPr lang="sv-SE" sz="1200" dirty="0">
              <a:latin typeface="Times New Roman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200410" y="9443879"/>
            <a:ext cx="605226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857" tIns="45928" rIns="91857" bIns="45928" anchor="b"/>
          <a:lstStyle/>
          <a:p>
            <a:pPr algn="r"/>
            <a:fld id="{1CE0CDAB-8E91-4251-9523-5A6A99D7A74F}" type="slidenum">
              <a:rPr lang="sv-SE" sz="1200">
                <a:latin typeface="Times New Roman" charset="0"/>
              </a:rPr>
              <a:pPr algn="r"/>
              <a:t>‹#›</a:t>
            </a:fld>
            <a:endParaRPr lang="sv-SE" sz="1200">
              <a:latin typeface="Times New Roman" charset="0"/>
            </a:endParaRPr>
          </a:p>
        </p:txBody>
      </p:sp>
      <p:sp>
        <p:nvSpPr>
          <p:cNvPr id="8" name="sidhuvud_v_n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917458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7" tIns="45928" rIns="91857" bIns="459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r>
              <a:rPr lang="sv-SE"/>
              <a:t> </a:t>
            </a:r>
            <a:endParaRPr lang="sv-SE" dirty="0"/>
          </a:p>
        </p:txBody>
      </p:sp>
      <p:sp>
        <p:nvSpPr>
          <p:cNvPr id="9" name="sidhuvud_h_n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993113" y="1"/>
            <a:ext cx="1815676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7" tIns="45928" rIns="91857" bIns="459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r>
              <a:rPr lang="sv-SE"/>
              <a:t>2024-11-13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0743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521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043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1564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2086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1034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01600" y="750888"/>
            <a:ext cx="6605588" cy="37163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712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01600" y="750888"/>
            <a:ext cx="6605588" cy="37163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2092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01600" y="750888"/>
            <a:ext cx="6605588" cy="37163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486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1032"/>
          <p:cNvSpPr>
            <a:spLocks noChangeArrowheads="1"/>
          </p:cNvSpPr>
          <p:nvPr/>
        </p:nvSpPr>
        <p:spPr bwMode="auto">
          <a:xfrm>
            <a:off x="9577103" y="5217587"/>
            <a:ext cx="416820" cy="24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200" tIns="39396" rIns="80200" bIns="39396">
            <a:spAutoFit/>
          </a:bodyPr>
          <a:lstStyle/>
          <a:p>
            <a:pPr>
              <a:spcBef>
                <a:spcPct val="50000"/>
              </a:spcBef>
            </a:pPr>
            <a:fld id="{6077BA2F-4F97-47ED-BC04-84ECAD999CBA}" type="slidenum">
              <a:rPr lang="sv-SE" sz="1100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sv-SE" sz="110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3214" y="190800"/>
            <a:ext cx="848590" cy="1072800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9286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90154" y="317500"/>
            <a:ext cx="2134578" cy="45720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81539" y="317500"/>
            <a:ext cx="6252308" cy="45720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3065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70523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2706" y="3672420"/>
            <a:ext cx="8636000" cy="1135063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2706" y="2422261"/>
            <a:ext cx="8636000" cy="1250156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216" indent="0">
              <a:buNone/>
              <a:defRPr sz="1600"/>
            </a:lvl2pPr>
            <a:lvl3pPr marL="810433" indent="0">
              <a:buNone/>
              <a:defRPr sz="1400"/>
            </a:lvl3pPr>
            <a:lvl4pPr marL="1215649" indent="0">
              <a:buNone/>
              <a:defRPr sz="1200"/>
            </a:lvl4pPr>
            <a:lvl5pPr marL="1620865" indent="0">
              <a:buNone/>
              <a:defRPr sz="1200"/>
            </a:lvl5pPr>
            <a:lvl6pPr marL="2026082" indent="0">
              <a:buNone/>
              <a:defRPr sz="1200"/>
            </a:lvl6pPr>
            <a:lvl7pPr marL="2431298" indent="0">
              <a:buNone/>
              <a:defRPr sz="1200"/>
            </a:lvl7pPr>
            <a:lvl8pPr marL="2836515" indent="0">
              <a:buNone/>
              <a:defRPr sz="1200"/>
            </a:lvl8pPr>
            <a:lvl9pPr marL="3241731" indent="0">
              <a:buNone/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1297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81540" y="1345332"/>
            <a:ext cx="4164949" cy="354416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02796" y="1345332"/>
            <a:ext cx="4221937" cy="354416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852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08000" y="1279264"/>
            <a:ext cx="4488962" cy="53313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8962" cy="329274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61413" y="1279264"/>
            <a:ext cx="4490590" cy="53313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61413" y="1812396"/>
            <a:ext cx="4490590" cy="329274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7309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55559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22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8000" y="227545"/>
            <a:ext cx="3342706" cy="96837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72820" y="227542"/>
            <a:ext cx="5679180" cy="471819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08000" y="1195920"/>
            <a:ext cx="3342706" cy="3533791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2172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1296" y="4000500"/>
            <a:ext cx="6096000" cy="47228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91296" y="510646"/>
            <a:ext cx="6096000" cy="3429000"/>
          </a:xfrm>
        </p:spPr>
        <p:txBody>
          <a:bodyPr/>
          <a:lstStyle>
            <a:lvl1pPr marL="0" indent="0">
              <a:buNone/>
              <a:defRPr sz="2800"/>
            </a:lvl1pPr>
            <a:lvl2pPr marL="405216" indent="0">
              <a:buNone/>
              <a:defRPr sz="2500"/>
            </a:lvl2pPr>
            <a:lvl3pPr marL="810433" indent="0">
              <a:buNone/>
              <a:defRPr sz="2100"/>
            </a:lvl3pPr>
            <a:lvl4pPr marL="1215649" indent="0">
              <a:buNone/>
              <a:defRPr sz="1800"/>
            </a:lvl4pPr>
            <a:lvl5pPr marL="1620865" indent="0">
              <a:buNone/>
              <a:defRPr sz="1800"/>
            </a:lvl5pPr>
            <a:lvl6pPr marL="2026082" indent="0">
              <a:buNone/>
              <a:defRPr sz="1800"/>
            </a:lvl6pPr>
            <a:lvl7pPr marL="2431298" indent="0">
              <a:buNone/>
              <a:defRPr sz="1800"/>
            </a:lvl7pPr>
            <a:lvl8pPr marL="2836515" indent="0">
              <a:buNone/>
              <a:defRPr sz="1800"/>
            </a:lvl8pPr>
            <a:lvl9pPr marL="3241731" indent="0">
              <a:buNone/>
              <a:defRPr sz="18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91296" y="4472782"/>
            <a:ext cx="6096000" cy="544958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1376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1539" y="317500"/>
            <a:ext cx="8543193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14" tIns="39396" rIns="63814" bIns="393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Rubrikområde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1539" y="1332180"/>
            <a:ext cx="8541538" cy="355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195" tIns="39396" rIns="70195" bIns="39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Nivå ett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4"/>
            <a:endParaRPr lang="sv-SE"/>
          </a:p>
        </p:txBody>
      </p:sp>
      <p:sp>
        <p:nvSpPr>
          <p:cNvPr id="1038" name="Languagetext_Bildbakgrund"/>
          <p:cNvSpPr txBox="1">
            <a:spLocks noChangeArrowheads="1"/>
          </p:cNvSpPr>
          <p:nvPr/>
        </p:nvSpPr>
        <p:spPr bwMode="auto">
          <a:xfrm>
            <a:off x="2484923" y="5412053"/>
            <a:ext cx="251076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sv-SE" sz="1000"/>
              <a:t> </a:t>
            </a:r>
            <a:endParaRPr lang="sv-SE" sz="1000" dirty="0"/>
          </a:p>
        </p:txBody>
      </p:sp>
      <p:sp>
        <p:nvSpPr>
          <p:cNvPr id="1045" name="Blue_line"/>
          <p:cNvSpPr>
            <a:spLocks noChangeShapeType="1"/>
          </p:cNvSpPr>
          <p:nvPr/>
        </p:nvSpPr>
        <p:spPr bwMode="auto">
          <a:xfrm>
            <a:off x="2484925" y="5349875"/>
            <a:ext cx="6838153" cy="0"/>
          </a:xfrm>
          <a:prstGeom prst="line">
            <a:avLst/>
          </a:prstGeom>
          <a:noFill/>
          <a:ln w="57150">
            <a:solidFill>
              <a:srgbClr val="1862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sv-SE" sz="210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00" y="4845603"/>
            <a:ext cx="1936000" cy="6497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65A9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5pPr>
      <a:lvl6pPr marL="405216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6pPr>
      <a:lvl7pPr marL="810433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7pPr>
      <a:lvl8pPr marL="1215649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8pPr>
      <a:lvl9pPr marL="1620865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862A8"/>
          </a:solidFill>
          <a:latin typeface="Arial" charset="0"/>
        </a:defRPr>
      </a:lvl9pPr>
    </p:titleStyle>
    <p:bodyStyle>
      <a:lvl1pPr marL="168840" indent="-16884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90941" indent="-16884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800">
          <a:solidFill>
            <a:srgbClr val="4D4D4D"/>
          </a:solidFill>
          <a:latin typeface="+mn-lt"/>
        </a:defRPr>
      </a:lvl2pPr>
      <a:lvl3pPr marL="1046809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>
          <a:solidFill>
            <a:srgbClr val="4D4D4D"/>
          </a:solidFill>
          <a:latin typeface="+mn-lt"/>
        </a:defRPr>
      </a:lvl3pPr>
      <a:lvl4pPr marL="1418257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200">
          <a:solidFill>
            <a:schemeClr val="tx1"/>
          </a:solidFill>
          <a:latin typeface="+mn-lt"/>
        </a:defRPr>
      </a:lvl4pPr>
      <a:lvl5pPr marL="1823474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200">
          <a:solidFill>
            <a:schemeClr val="tx1"/>
          </a:solidFill>
          <a:latin typeface="+mn-lt"/>
        </a:defRPr>
      </a:lvl5pPr>
      <a:lvl6pPr marL="2228690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200">
          <a:solidFill>
            <a:schemeClr val="tx1"/>
          </a:solidFill>
          <a:latin typeface="+mn-lt"/>
        </a:defRPr>
      </a:lvl6pPr>
      <a:lvl7pPr marL="2633906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200">
          <a:solidFill>
            <a:schemeClr val="tx1"/>
          </a:solidFill>
          <a:latin typeface="+mn-lt"/>
        </a:defRPr>
      </a:lvl7pPr>
      <a:lvl8pPr marL="3039123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200">
          <a:solidFill>
            <a:schemeClr val="tx1"/>
          </a:solidFill>
          <a:latin typeface="+mn-lt"/>
        </a:defRPr>
      </a:lvl8pPr>
      <a:lvl9pPr marL="3444339" indent="-202608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5B1F5B5A-8E43-4E2F-81CC-D40E05B6432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72" b="24450"/>
          <a:stretch/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3579" y="481236"/>
            <a:ext cx="7901063" cy="2004750"/>
          </a:xfrm>
          <a:noFill/>
        </p:spPr>
        <p:txBody>
          <a:bodyPr/>
          <a:lstStyle/>
          <a:p>
            <a:pPr>
              <a:lnSpc>
                <a:spcPts val="6000"/>
              </a:lnSpc>
            </a:pPr>
            <a:r>
              <a:rPr lang="sv-SE" sz="5500" dirty="0">
                <a:solidFill>
                  <a:srgbClr val="FFCC33"/>
                </a:solidFill>
              </a:rPr>
              <a:t>Skydda dig mot bedrägerier!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1246540" y="2425455"/>
            <a:ext cx="748883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sv-SE" sz="2800" dirty="0">
                <a:solidFill>
                  <a:schemeClr val="bg1"/>
                </a:solidFill>
                <a:latin typeface="+mj-lt"/>
              </a:rPr>
              <a:t>Det finns bedragare i samhället </a:t>
            </a:r>
            <a:br>
              <a:rPr lang="sv-SE" sz="2800" dirty="0">
                <a:solidFill>
                  <a:schemeClr val="bg1"/>
                </a:solidFill>
                <a:latin typeface="+mj-lt"/>
              </a:rPr>
            </a:br>
            <a:r>
              <a:rPr lang="sv-SE" sz="2800" dirty="0">
                <a:solidFill>
                  <a:schemeClr val="bg1"/>
                </a:solidFill>
                <a:latin typeface="+mj-lt"/>
              </a:rPr>
              <a:t>som vill komma åt dina pengar.</a:t>
            </a:r>
            <a:br>
              <a:rPr lang="sv-SE" sz="2800" dirty="0">
                <a:solidFill>
                  <a:schemeClr val="bg1"/>
                </a:solidFill>
                <a:latin typeface="+mj-lt"/>
              </a:rPr>
            </a:br>
            <a:endParaRPr lang="sv-SE" sz="28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3000"/>
              </a:lnSpc>
            </a:pPr>
            <a:r>
              <a:rPr lang="sv-SE" sz="2800" dirty="0">
                <a:solidFill>
                  <a:schemeClr val="bg1"/>
                </a:solidFill>
                <a:latin typeface="+mj-lt"/>
              </a:rPr>
              <a:t>De låter trevliga och är skickliga</a:t>
            </a:r>
            <a:br>
              <a:rPr lang="sv-SE" sz="2800" dirty="0">
                <a:solidFill>
                  <a:schemeClr val="bg1"/>
                </a:solidFill>
                <a:latin typeface="+mj-lt"/>
              </a:rPr>
            </a:br>
            <a:r>
              <a:rPr lang="sv-SE" sz="2800" dirty="0">
                <a:solidFill>
                  <a:schemeClr val="bg1"/>
                </a:solidFill>
                <a:latin typeface="+mj-lt"/>
              </a:rPr>
              <a:t>på att luras.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5CFC4DFF-5866-4BBA-863E-B11F37FF92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6494" y="199819"/>
            <a:ext cx="799865" cy="111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8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863283BE-538E-406F-9C03-F390552026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72" b="24450"/>
          <a:stretch/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19C07B40-5CE3-40FB-B593-2A2DFA8A72D6}"/>
              </a:ext>
            </a:extLst>
          </p:cNvPr>
          <p:cNvSpPr txBox="1">
            <a:spLocks/>
          </p:cNvSpPr>
          <p:nvPr/>
        </p:nvSpPr>
        <p:spPr>
          <a:xfrm>
            <a:off x="1263579" y="913284"/>
            <a:ext cx="7901063" cy="174644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65A9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5pPr>
            <a:lvl6pPr marL="405216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6pPr>
            <a:lvl7pPr marL="810433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7pPr>
            <a:lvl8pPr marL="1215649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8pPr>
            <a:lvl9pPr marL="1620865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9pPr>
          </a:lstStyle>
          <a:p>
            <a:pPr>
              <a:lnSpc>
                <a:spcPts val="4300"/>
              </a:lnSpc>
            </a:pPr>
            <a:r>
              <a:rPr lang="sv-SE" sz="4000" kern="0" dirty="0">
                <a:solidFill>
                  <a:srgbClr val="FFCC33"/>
                </a:solidFill>
              </a:rPr>
              <a:t>Exempel på försök </a:t>
            </a:r>
            <a:br>
              <a:rPr lang="sv-SE" sz="4000" kern="0" dirty="0">
                <a:solidFill>
                  <a:srgbClr val="FFCC33"/>
                </a:solidFill>
              </a:rPr>
            </a:br>
            <a:r>
              <a:rPr lang="sv-SE" sz="4000" kern="0" dirty="0">
                <a:solidFill>
                  <a:srgbClr val="FFCC33"/>
                </a:solidFill>
              </a:rPr>
              <a:t>till bedrägerier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0A76860-5FAC-421F-B975-EFC81971923B}"/>
              </a:ext>
            </a:extLst>
          </p:cNvPr>
          <p:cNvSpPr txBox="1"/>
          <p:nvPr/>
        </p:nvSpPr>
        <p:spPr>
          <a:xfrm>
            <a:off x="1263579" y="2180617"/>
            <a:ext cx="7488833" cy="174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sv-SE" sz="2400" dirty="0">
                <a:solidFill>
                  <a:schemeClr val="bg1"/>
                </a:solidFill>
                <a:latin typeface="+mj-lt"/>
              </a:rPr>
              <a:t>En väldigt trevlig ”banktjänsteman”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ringer och säger att ditt ID utsatts 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för bedrägeriförsök. Du uppmanas 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att lämna kontouppgifter och kod</a:t>
            </a:r>
            <a:r>
              <a:rPr lang="sv-SE" sz="24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107F7A6-2980-4BA1-9700-78739FECBC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6494" y="199819"/>
            <a:ext cx="799865" cy="111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93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A13AFAA4-A9FC-43E1-849E-3C33E3E38AD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72" b="24450"/>
          <a:stretch/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30A76860-5FAC-421F-B975-EFC81971923B}"/>
              </a:ext>
            </a:extLst>
          </p:cNvPr>
          <p:cNvSpPr txBox="1"/>
          <p:nvPr/>
        </p:nvSpPr>
        <p:spPr>
          <a:xfrm>
            <a:off x="1263579" y="2180617"/>
            <a:ext cx="7488833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sv-SE" sz="2400" dirty="0">
                <a:solidFill>
                  <a:schemeClr val="bg1"/>
                </a:solidFill>
                <a:latin typeface="+mj-lt"/>
              </a:rPr>
              <a:t>Du blir uppringd av en elektronikkedja 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som säger att någon försökt köpa 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varor i ditt namn. De kopplar dig till ”en 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säkerhetsavdelning” där du uppmanas</a:t>
            </a:r>
            <a:br>
              <a:rPr lang="sv-SE" sz="2400" dirty="0">
                <a:solidFill>
                  <a:schemeClr val="bg1"/>
                </a:solidFill>
                <a:latin typeface="+mj-lt"/>
              </a:rPr>
            </a:br>
            <a:r>
              <a:rPr lang="sv-SE" sz="2400" dirty="0">
                <a:solidFill>
                  <a:schemeClr val="bg1"/>
                </a:solidFill>
                <a:latin typeface="+mj-lt"/>
              </a:rPr>
              <a:t>att logga in med </a:t>
            </a:r>
            <a:r>
              <a:rPr lang="sv-SE" sz="2400" dirty="0" err="1">
                <a:solidFill>
                  <a:schemeClr val="bg1"/>
                </a:solidFill>
                <a:latin typeface="+mj-lt"/>
              </a:rPr>
              <a:t>BankID</a:t>
            </a:r>
            <a:r>
              <a:rPr lang="sv-SE" sz="24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7853FD0E-AF16-4C92-A323-B013926635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6494" y="199819"/>
            <a:ext cx="799865" cy="1118255"/>
          </a:xfrm>
          <a:prstGeom prst="rect">
            <a:avLst/>
          </a:prstGeom>
        </p:spPr>
      </p:pic>
      <p:sp>
        <p:nvSpPr>
          <p:cNvPr id="13" name="Rubrik 1">
            <a:extLst>
              <a:ext uri="{FF2B5EF4-FFF2-40B4-BE49-F238E27FC236}">
                <a16:creationId xmlns:a16="http://schemas.microsoft.com/office/drawing/2014/main" id="{0F7E69A3-80D5-410D-AF09-286C17108E22}"/>
              </a:ext>
            </a:extLst>
          </p:cNvPr>
          <p:cNvSpPr txBox="1">
            <a:spLocks/>
          </p:cNvSpPr>
          <p:nvPr/>
        </p:nvSpPr>
        <p:spPr>
          <a:xfrm>
            <a:off x="1263579" y="913284"/>
            <a:ext cx="7901063" cy="174644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65A9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5pPr>
            <a:lvl6pPr marL="405216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6pPr>
            <a:lvl7pPr marL="810433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7pPr>
            <a:lvl8pPr marL="1215649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8pPr>
            <a:lvl9pPr marL="1620865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9pPr>
          </a:lstStyle>
          <a:p>
            <a:pPr>
              <a:lnSpc>
                <a:spcPts val="4300"/>
              </a:lnSpc>
            </a:pPr>
            <a:r>
              <a:rPr lang="sv-SE" sz="4000" kern="0" dirty="0">
                <a:solidFill>
                  <a:srgbClr val="FFCC33"/>
                </a:solidFill>
              </a:rPr>
              <a:t>Exempel på försök </a:t>
            </a:r>
            <a:br>
              <a:rPr lang="sv-SE" sz="4000" kern="0" dirty="0">
                <a:solidFill>
                  <a:srgbClr val="FFCC33"/>
                </a:solidFill>
              </a:rPr>
            </a:br>
            <a:r>
              <a:rPr lang="sv-SE" sz="4000" kern="0" dirty="0">
                <a:solidFill>
                  <a:srgbClr val="FFCC33"/>
                </a:solidFill>
              </a:rPr>
              <a:t>till bedrägerier</a:t>
            </a:r>
          </a:p>
        </p:txBody>
      </p:sp>
    </p:spTree>
    <p:extLst>
      <p:ext uri="{BB962C8B-B14F-4D97-AF65-F5344CB8AC3E}">
        <p14:creationId xmlns:p14="http://schemas.microsoft.com/office/powerpoint/2010/main" val="427705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FA8B39B9-FF4C-4DA3-B1A2-215D0D5354D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72" b="24450"/>
          <a:stretch/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19C07B40-5CE3-40FB-B593-2A2DFA8A72D6}"/>
              </a:ext>
            </a:extLst>
          </p:cNvPr>
          <p:cNvSpPr txBox="1">
            <a:spLocks/>
          </p:cNvSpPr>
          <p:nvPr/>
        </p:nvSpPr>
        <p:spPr>
          <a:xfrm>
            <a:off x="1263579" y="913284"/>
            <a:ext cx="7901063" cy="87322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65A9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5pPr>
            <a:lvl6pPr marL="405216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6pPr>
            <a:lvl7pPr marL="810433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7pPr>
            <a:lvl8pPr marL="1215649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8pPr>
            <a:lvl9pPr marL="1620865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862A8"/>
                </a:solidFill>
                <a:latin typeface="Arial" charset="0"/>
              </a:defRPr>
            </a:lvl9pPr>
          </a:lstStyle>
          <a:p>
            <a:pPr>
              <a:lnSpc>
                <a:spcPts val="4000"/>
              </a:lnSpc>
            </a:pPr>
            <a:r>
              <a:rPr lang="sv-SE" sz="4000" kern="0" dirty="0">
                <a:solidFill>
                  <a:srgbClr val="FFCC33"/>
                </a:solidFill>
              </a:rPr>
              <a:t>Tips</a:t>
            </a:r>
            <a:r>
              <a:rPr lang="sv-SE" sz="5400" kern="0" dirty="0">
                <a:solidFill>
                  <a:srgbClr val="FFCC33"/>
                </a:solidFill>
              </a:rPr>
              <a:t>!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0A76860-5FAC-421F-B975-EFC81971923B}"/>
              </a:ext>
            </a:extLst>
          </p:cNvPr>
          <p:cNvSpPr txBox="1"/>
          <p:nvPr/>
        </p:nvSpPr>
        <p:spPr>
          <a:xfrm>
            <a:off x="1263579" y="1786507"/>
            <a:ext cx="7488833" cy="4288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+mj-lt"/>
              </a:rPr>
              <a:t>Lägg på luren om någon okänd ringer. </a:t>
            </a:r>
            <a:endParaRPr lang="sv-SE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Lämna aldrig ut kod eller bankkort </a:t>
            </a:r>
            <a:br>
              <a:rPr lang="sv-SE" sz="2400" dirty="0">
                <a:solidFill>
                  <a:schemeClr val="bg1"/>
                </a:solidFill>
              </a:rPr>
            </a:br>
            <a:r>
              <a:rPr lang="sv-SE" sz="2400" dirty="0">
                <a:solidFill>
                  <a:schemeClr val="bg1"/>
                </a:solidFill>
              </a:rPr>
              <a:t>till en okänd person. </a:t>
            </a:r>
          </a:p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Släpp aldrig in en okänd person.</a:t>
            </a:r>
          </a:p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Misstänker du bedrägeri, </a:t>
            </a:r>
            <a:br>
              <a:rPr lang="sv-SE" sz="2400" dirty="0">
                <a:solidFill>
                  <a:schemeClr val="bg1"/>
                </a:solidFill>
              </a:rPr>
            </a:br>
            <a:r>
              <a:rPr lang="sv-SE" sz="2400" dirty="0">
                <a:solidFill>
                  <a:schemeClr val="bg1"/>
                </a:solidFill>
              </a:rPr>
              <a:t>prata med någon du litar på.</a:t>
            </a:r>
          </a:p>
          <a:p>
            <a:pPr>
              <a:lnSpc>
                <a:spcPts val="3300"/>
              </a:lnSpc>
            </a:pPr>
            <a:endParaRPr lang="sv-SE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bg1"/>
              </a:solidFill>
              <a:latin typeface="+mj-lt"/>
            </a:endParaRPr>
          </a:p>
          <a:p>
            <a:pPr marL="342900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EF016666-2B08-42B7-A097-1887D986C4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6494" y="199819"/>
            <a:ext cx="799865" cy="111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19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1">
      <a:dk1>
        <a:srgbClr val="000000"/>
      </a:dk1>
      <a:lt1>
        <a:srgbClr val="FFFFFF"/>
      </a:lt1>
      <a:dk2>
        <a:srgbClr val="000000"/>
      </a:dk2>
      <a:lt2>
        <a:srgbClr val="9B9B9B"/>
      </a:lt2>
      <a:accent1>
        <a:srgbClr val="1862A8"/>
      </a:accent1>
      <a:accent2>
        <a:srgbClr val="FFCC33"/>
      </a:accent2>
      <a:accent3>
        <a:srgbClr val="BB2B20"/>
      </a:accent3>
      <a:accent4>
        <a:srgbClr val="009DE0"/>
      </a:accent4>
      <a:accent5>
        <a:srgbClr val="033A5F"/>
      </a:accent5>
      <a:accent6>
        <a:srgbClr val="A2C037"/>
      </a:accent6>
      <a:hlink>
        <a:srgbClr val="289548"/>
      </a:hlink>
      <a:folHlink>
        <a:srgbClr val="009DE0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4BA4F5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4394DE"/>
        </a:accent6>
        <a:hlink>
          <a:srgbClr val="FF7E2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33"/>
        </a:accent1>
        <a:accent2>
          <a:srgbClr val="326ABE"/>
        </a:accent2>
        <a:accent3>
          <a:srgbClr val="FFFFFF"/>
        </a:accent3>
        <a:accent4>
          <a:srgbClr val="000000"/>
        </a:accent4>
        <a:accent5>
          <a:srgbClr val="FFE2AD"/>
        </a:accent5>
        <a:accent6>
          <a:srgbClr val="2C5FAC"/>
        </a:accent6>
        <a:hlink>
          <a:srgbClr val="FF0033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l_presentation_l_16_10.potx" id="{1B449448-3053-49E9-9413-A7DF28735354}" vid="{9A47F569-BCB0-4C74-9289-4EEB9010AF0E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</Words>
  <Application>Microsoft Office PowerPoint</Application>
  <PresentationFormat>Anpassad</PresentationFormat>
  <Paragraphs>14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Office-tema</vt:lpstr>
      <vt:lpstr>Skydda dig mot bedrägerier!</vt:lpstr>
      <vt:lpstr>PowerPoint-presentation</vt:lpstr>
      <vt:lpstr>PowerPoint-presentation</vt:lpstr>
      <vt:lpstr>PowerPoint-presentation</vt:lpstr>
    </vt:vector>
  </TitlesOfParts>
  <Company>Polisen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Polisen - presentationsmall, liggande</dc:title>
  <dc:creator>Pernilla Eriksson</dc:creator>
  <cp:lastModifiedBy>Mona Olsson</cp:lastModifiedBy>
  <cp:revision>419</cp:revision>
  <cp:lastPrinted>2021-06-03T07:12:46Z</cp:lastPrinted>
  <dcterms:created xsi:type="dcterms:W3CDTF">2000-05-10T13:40:47Z</dcterms:created>
  <dcterms:modified xsi:type="dcterms:W3CDTF">2024-11-13T14:26:08Z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P_presentationsmall">
    <vt:lpwstr>officiell2</vt:lpwstr>
  </property>
  <property fmtid="{D5CDD505-2E9C-101B-9397-08002B2CF9AE}" pid="3" name="RP_organisation">
    <vt:lpwstr>Kommunikationsavdelningen</vt:lpwstr>
  </property>
  <property fmtid="{D5CDD505-2E9C-101B-9397-08002B2CF9AE}" pid="4" name="RP_ver">
    <vt:lpwstr>3</vt:lpwstr>
  </property>
  <property fmtid="{D5CDD505-2E9C-101B-9397-08002B2CF9AE}" pid="5" name="RP_orientering">
    <vt:lpwstr>liggande</vt:lpwstr>
  </property>
  <property fmtid="{D5CDD505-2E9C-101B-9397-08002B2CF9AE}" pid="6" name="RP_polisenlogo">
    <vt:lpwstr>ja</vt:lpwstr>
  </property>
  <property fmtid="{D5CDD505-2E9C-101B-9397-08002B2CF9AE}" pid="7" name="Pol_2015">
    <vt:lpwstr>ja</vt:lpwstr>
  </property>
  <property fmtid="{D5CDD505-2E9C-101B-9397-08002B2CF9AE}" pid="8" name="RP_Språk">
    <vt:lpwstr>3</vt:lpwstr>
  </property>
  <property fmtid="{D5CDD505-2E9C-101B-9397-08002B2CF9AE}" pid="9" name="RP_Format">
    <vt:lpwstr>16_10</vt:lpwstr>
  </property>
  <property fmtid="{D5CDD505-2E9C-101B-9397-08002B2CF9AE}" pid="10" name="RP_Arbetsbok">
    <vt:lpwstr>RP_Presentation</vt:lpwstr>
  </property>
  <property fmtid="{D5CDD505-2E9C-101B-9397-08002B2CF9AE}" pid="11" name="EK_Datum_Visible">
    <vt:lpwstr>ja</vt:lpwstr>
  </property>
  <property fmtid="{D5CDD505-2E9C-101B-9397-08002B2CF9AE}" pid="12" name="EK_Namn_Visible">
    <vt:lpwstr>nej</vt:lpwstr>
  </property>
  <property fmtid="{D5CDD505-2E9C-101B-9397-08002B2CF9AE}" pid="13" name="EK_Division_Visible">
    <vt:lpwstr>nej</vt:lpwstr>
  </property>
  <property fmtid="{D5CDD505-2E9C-101B-9397-08002B2CF9AE}" pid="14" name="EK_Myndighet_Visible">
    <vt:lpwstr>nej</vt:lpwstr>
  </property>
  <property fmtid="{D5CDD505-2E9C-101B-9397-08002B2CF9AE}" pid="15" name="EK_Namn_H_Visible">
    <vt:lpwstr>ja</vt:lpwstr>
  </property>
  <property fmtid="{D5CDD505-2E9C-101B-9397-08002B2CF9AE}" pid="16" name="EK_Division_H_Visible">
    <vt:lpwstr>nej</vt:lpwstr>
  </property>
  <property fmtid="{D5CDD505-2E9C-101B-9397-08002B2CF9AE}" pid="17" name="EK_Arbenhet_under_logo">
    <vt:lpwstr>nej</vt:lpwstr>
  </property>
  <property fmtid="{D5CDD505-2E9C-101B-9397-08002B2CF9AE}" pid="18" name="EK_Org_under_logo">
    <vt:lpwstr>nej</vt:lpwstr>
  </property>
  <property fmtid="{D5CDD505-2E9C-101B-9397-08002B2CF9AE}" pid="19" name="RP_Stödrubrik">
    <vt:lpwstr/>
  </property>
  <property fmtid="{D5CDD505-2E9C-101B-9397-08002B2CF9AE}" pid="20" name="RP_InkluderaRubrikSida">
    <vt:lpwstr>nej</vt:lpwstr>
  </property>
  <property fmtid="{D5CDD505-2E9C-101B-9397-08002B2CF9AE}" pid="21" name="RP_Datum">
    <vt:lpwstr>2024-11-13</vt:lpwstr>
  </property>
  <property fmtid="{D5CDD505-2E9C-101B-9397-08002B2CF9AE}" pid="22" name="RP_Arbetsenhet">
    <vt:lpwstr>PO Stockholm syd</vt:lpwstr>
  </property>
  <property fmtid="{D5CDD505-2E9C-101B-9397-08002B2CF9AE}" pid="23" name="RP_Underenhet">
    <vt:lpwstr/>
  </property>
  <property fmtid="{D5CDD505-2E9C-101B-9397-08002B2CF9AE}" pid="24" name="RP_Namn">
    <vt:lpwstr/>
  </property>
  <property fmtid="{D5CDD505-2E9C-101B-9397-08002B2CF9AE}" pid="25" name="RP_Myndighet">
    <vt:lpwstr>Kommunikationsavdelningen</vt:lpwstr>
  </property>
  <property fmtid="{D5CDD505-2E9C-101B-9397-08002B2CF9AE}" pid="26" name="RP_Bokstav">
    <vt:lpwstr>KA</vt:lpwstr>
  </property>
  <property fmtid="{D5CDD505-2E9C-101B-9397-08002B2CF9AE}" pid="27" name="EK_Sparad_Idag">
    <vt:lpwstr>2024-11-13</vt:lpwstr>
  </property>
</Properties>
</file>